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</p:sldMasterIdLst>
  <p:notesMasterIdLst>
    <p:notesMasterId r:id="rId14"/>
  </p:notesMasterIdLst>
  <p:sldIdLst>
    <p:sldId id="308" r:id="rId4"/>
    <p:sldId id="312" r:id="rId5"/>
    <p:sldId id="311" r:id="rId6"/>
    <p:sldId id="317" r:id="rId7"/>
    <p:sldId id="313" r:id="rId8"/>
    <p:sldId id="316" r:id="rId9"/>
    <p:sldId id="319" r:id="rId10"/>
    <p:sldId id="320" r:id="rId11"/>
    <p:sldId id="321" r:id="rId12"/>
    <p:sldId id="32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-121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jpg>
</file>

<file path=ppt/media/image3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8473F3-0873-304F-95A7-76E57C6999BC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3E1EDC-E6EF-6448-8B06-6EB7F3364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593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99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025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97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D6A6C-7A89-5844-88D8-54930FF0A06E}" type="datetimeFigureOut">
              <a:rPr lang="en-US" smtClean="0">
                <a:solidFill>
                  <a:prstClr val="white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AA77D-2872-024F-878B-C1EC4AAADF7A}" type="slidenum">
              <a:rPr lang="en-US" smtClean="0">
                <a:solidFill>
                  <a:prstClr val="white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260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D6A6C-7A89-5844-88D8-54930FF0A06E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AA77D-2872-024F-878B-C1EC4AAADF7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426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D6A6C-7A89-5844-88D8-54930FF0A06E}" type="datetimeFigureOut">
              <a:rPr lang="en-US" smtClean="0">
                <a:solidFill>
                  <a:prstClr val="white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AA77D-2872-024F-878B-C1EC4AAADF7A}" type="slidenum">
              <a:rPr lang="en-US" smtClean="0">
                <a:solidFill>
                  <a:prstClr val="white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201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D6A6C-7A89-5844-88D8-54930FF0A06E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AA77D-2872-024F-878B-C1EC4AAADF7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62752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D6A6C-7A89-5844-88D8-54930FF0A06E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AA77D-2872-024F-878B-C1EC4AAADF7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09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D6A6C-7A89-5844-88D8-54930FF0A06E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AA77D-2872-024F-878B-C1EC4AAADF7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3423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D6A6C-7A89-5844-88D8-54930FF0A06E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AA77D-2872-024F-878B-C1EC4AAADF7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2899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D6A6C-7A89-5844-88D8-54930FF0A06E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AA77D-2872-024F-878B-C1EC4AAADF7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8767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1899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BE4D6A6C-7A89-5844-88D8-54930FF0A06E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FECAA77D-2872-024F-878B-C1EC4AAADF7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2910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D6A6C-7A89-5844-88D8-54930FF0A06E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AA77D-2872-024F-878B-C1EC4AAADF7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62376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D6A6C-7A89-5844-88D8-54930FF0A06E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AA77D-2872-024F-878B-C1EC4AAADF7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5036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3070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5358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34571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8130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14569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5678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581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3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2115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115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29674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65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73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33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842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06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535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50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61AF6-4E7D-9449-B7A5-77FCB78C8E52}" type="datetimeFigureOut">
              <a:rPr lang="en-US" smtClean="0"/>
              <a:t>2/19/2016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3517B-545D-D646-9DE9-7FA5E484CD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961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BE4D6A6C-7A89-5844-88D8-54930FF0A06E}" type="datetimeFigureOut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FECAA77D-2872-024F-878B-C1EC4AAADF7A}" type="slidenum">
              <a:rPr lang="en-US" smtClean="0">
                <a:solidFill>
                  <a:prstClr val="black">
                    <a:tint val="9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9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931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61AF6-4E7D-9449-B7A5-77FCB78C8E5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2/19/2016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3517B-545D-D646-9DE9-7FA5E484CD7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745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0120" y="670560"/>
            <a:ext cx="80010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The Dependence of Cloud Size Distributions and Bulk Parameters Measured during MC3E on Environmental Conditions</a:t>
            </a:r>
          </a:p>
          <a:p>
            <a:endParaRPr lang="en-US" sz="3200" b="1" dirty="0"/>
          </a:p>
          <a:p>
            <a:r>
              <a:rPr lang="en-US" sz="3200" b="1" dirty="0" smtClean="0"/>
              <a:t>Greg McFarquhar, Will Wu and the MC3E team</a:t>
            </a:r>
          </a:p>
          <a:p>
            <a:endParaRPr lang="en-US" sz="3200" b="1" dirty="0"/>
          </a:p>
          <a:p>
            <a:r>
              <a:rPr lang="en-US" sz="3200" b="1" dirty="0" smtClean="0"/>
              <a:t>University of Illinois</a:t>
            </a:r>
          </a:p>
          <a:p>
            <a:endParaRPr lang="en-US" sz="3200" b="1" dirty="0"/>
          </a:p>
          <a:p>
            <a:r>
              <a:rPr lang="en-US" sz="3200" b="1" dirty="0" smtClean="0"/>
              <a:t>ASR Fall Meeting  4 November 2003</a:t>
            </a:r>
          </a:p>
        </p:txBody>
      </p:sp>
    </p:spTree>
    <p:extLst>
      <p:ext uri="{BB962C8B-B14F-4D97-AF65-F5344CB8AC3E}">
        <p14:creationId xmlns:p14="http://schemas.microsoft.com/office/powerpoint/2010/main" val="143075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11-05-24_22-10-00_MC3E-KIC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52" b="6142"/>
          <a:stretch/>
        </p:blipFill>
        <p:spPr>
          <a:xfrm>
            <a:off x="182880" y="176527"/>
            <a:ext cx="6582410" cy="59445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934200" y="609599"/>
            <a:ext cx="20116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May 24:</a:t>
            </a:r>
          </a:p>
          <a:p>
            <a:r>
              <a:rPr lang="en-US" dirty="0" smtClean="0"/>
              <a:t>Upper level trough over Rockies and surface low over OK pushed dry line to western part of state, where cells firing in N-S line intensified into super cells generating </a:t>
            </a:r>
            <a:r>
              <a:rPr lang="en-US" smtClean="0"/>
              <a:t>some tornadoes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04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881" y="274638"/>
            <a:ext cx="1920569" cy="534807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sz="2800" u="sng" dirty="0"/>
          </a:p>
        </p:txBody>
      </p:sp>
      <p:pic>
        <p:nvPicPr>
          <p:cNvPr id="3" name="Picture 2" descr="Fig1_May2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0" y="158495"/>
            <a:ext cx="7178040" cy="66995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87923" y="5405854"/>
            <a:ext cx="2035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May 20 Case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9005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881" y="274638"/>
            <a:ext cx="1920569" cy="534807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sz="2800" u="sng" dirty="0"/>
          </a:p>
        </p:txBody>
      </p:sp>
      <p:pic>
        <p:nvPicPr>
          <p:cNvPr id="4" name="Picture Placeholder 77" descr="flightcolor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9" t="6483" r="15975" b="2798"/>
          <a:stretch/>
        </p:blipFill>
        <p:spPr>
          <a:xfrm>
            <a:off x="104318" y="1"/>
            <a:ext cx="8094801" cy="66964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87923" y="5405854"/>
            <a:ext cx="20350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May 20 Case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2551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CIP Processing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Corrected timing drift problem</a:t>
            </a:r>
          </a:p>
          <a:p>
            <a:r>
              <a:rPr lang="en-US" dirty="0" smtClean="0"/>
              <a:t>Holroyd habit classification and </a:t>
            </a:r>
            <a:r>
              <a:rPr lang="en-US" dirty="0"/>
              <a:t>Jackson et al. (2012</a:t>
            </a:r>
            <a:r>
              <a:rPr lang="en-US" dirty="0" smtClean="0"/>
              <a:t>) m-D relationship for mass calculation (also computed m-D from Baker/Lawson 2006)</a:t>
            </a:r>
          </a:p>
          <a:p>
            <a:r>
              <a:rPr lang="en-US" dirty="0" smtClean="0"/>
              <a:t>Shattering effect removal using inter-arrival information</a:t>
            </a:r>
          </a:p>
          <a:p>
            <a:r>
              <a:rPr lang="en-US" dirty="0" smtClean="0"/>
              <a:t>Used particle reconstruction for images touching edges of photodiode array</a:t>
            </a:r>
          </a:p>
          <a:p>
            <a:r>
              <a:rPr lang="en-US" dirty="0" smtClean="0"/>
              <a:t>Output area ratio, aspect ratio and more single particle 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75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aibitSD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7" t="3666" r="7037" b="2840"/>
          <a:stretch/>
        </p:blipFill>
        <p:spPr>
          <a:xfrm>
            <a:off x="8336" y="355597"/>
            <a:ext cx="9089549" cy="4995334"/>
          </a:xfrm>
          <a:prstGeom prst="rect">
            <a:avLst/>
          </a:prstGeom>
        </p:spPr>
      </p:pic>
      <p:pic>
        <p:nvPicPr>
          <p:cNvPr id="5" name="Picture 4" descr="imag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49657"/>
            <a:ext cx="9144000" cy="13308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03790" y="449727"/>
            <a:ext cx="63616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Example CIP Size/Shape Distribution</a:t>
            </a:r>
            <a:endParaRPr 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770152" y="4923687"/>
            <a:ext cx="18147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D [</a:t>
            </a:r>
            <a:r>
              <a:rPr lang="en-US" sz="2800" b="1" dirty="0" smtClean="0">
                <a:latin typeface="Symbol" panose="05050102010706020507" pitchFamily="18" charset="2"/>
              </a:rPr>
              <a:t>m</a:t>
            </a:r>
            <a:r>
              <a:rPr lang="en-US" sz="2800" b="1" dirty="0" smtClean="0"/>
              <a:t>m]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-1674072" y="2053885"/>
            <a:ext cx="3671667" cy="523220"/>
          </a:xfrm>
          <a:prstGeom prst="rect">
            <a:avLst/>
          </a:prstGeom>
          <a:noFill/>
          <a:scene3d>
            <a:camera prst="orthographicFront">
              <a:rot lat="0" lon="0" rev="540000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N(D) [m</a:t>
            </a:r>
            <a:r>
              <a:rPr lang="en-US" sz="2800" b="1" baseline="30000" dirty="0" smtClean="0"/>
              <a:t>-3</a:t>
            </a:r>
            <a:r>
              <a:rPr lang="en-US" sz="2800" b="1" dirty="0" smtClean="0"/>
              <a:t> </a:t>
            </a:r>
            <a:r>
              <a:rPr lang="en-US" sz="2800" b="1" dirty="0" smtClean="0">
                <a:latin typeface="Symbol" panose="05050102010706020507" pitchFamily="18" charset="2"/>
              </a:rPr>
              <a:t>m</a:t>
            </a:r>
            <a:r>
              <a:rPr lang="en-US" sz="2800" b="1" dirty="0" smtClean="0"/>
              <a:t>m</a:t>
            </a:r>
            <a:r>
              <a:rPr lang="en-US" sz="2800" b="1" baseline="30000" dirty="0" smtClean="0"/>
              <a:t>-1</a:t>
            </a:r>
            <a:r>
              <a:rPr lang="en-US" sz="2800" b="1" dirty="0" smtClean="0"/>
              <a:t>]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9629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Integrate HVPS</a:t>
            </a:r>
            <a:r>
              <a:rPr lang="en-US" dirty="0" smtClean="0">
                <a:latin typeface="Times New Roman"/>
                <a:cs typeface="Times New Roman"/>
              </a:rPr>
              <a:t>3 data into analysis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 descr="HVPS_V3_Collage(Lear)_1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507"/>
          <a:stretch/>
        </p:blipFill>
        <p:spPr>
          <a:xfrm>
            <a:off x="3416820" y="2353364"/>
            <a:ext cx="5269980" cy="33680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2525668"/>
            <a:ext cx="279821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Arial"/>
                <a:cs typeface="Arial"/>
              </a:rPr>
              <a:t>128 diodes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Arial"/>
                <a:cs typeface="Arial"/>
              </a:rPr>
              <a:t>2DS electronics. 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Arial"/>
                <a:cs typeface="Arial"/>
              </a:rPr>
              <a:t>150 um resolution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Arial"/>
                <a:cs typeface="Arial"/>
              </a:rPr>
              <a:t>High sample volume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Arial"/>
                <a:cs typeface="Arial"/>
              </a:rPr>
              <a:t>Particles from 150 um-1.9 cm</a:t>
            </a:r>
            <a:endParaRPr lang="en-US" sz="2400" dirty="0">
              <a:solidFill>
                <a:prstClr val="black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079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11-05-18_09-10-00_MC3E-KIC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43" b="6024"/>
          <a:stretch/>
        </p:blipFill>
        <p:spPr>
          <a:xfrm>
            <a:off x="162560" y="609599"/>
            <a:ext cx="6634480" cy="598739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934200" y="609599"/>
            <a:ext cx="20116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May 18:</a:t>
            </a:r>
          </a:p>
          <a:p>
            <a:r>
              <a:rPr lang="en-US" dirty="0" smtClean="0"/>
              <a:t>Squall line extending from low pressure system in Colorado, moisture from Gulf Stream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21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11-05-20_14-45-00_MC3E-KINX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7" b="5266"/>
          <a:stretch/>
        </p:blipFill>
        <p:spPr>
          <a:xfrm>
            <a:off x="-1" y="-1"/>
            <a:ext cx="6797041" cy="637748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934200" y="609599"/>
            <a:ext cx="20116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May 20:</a:t>
            </a:r>
          </a:p>
          <a:p>
            <a:r>
              <a:rPr lang="en-US" dirty="0" smtClean="0"/>
              <a:t>Strong low-level jet pushed over OK in early morning as a deep trough moved through western US; large MCS formed just west of cold front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486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011-05-23_22-55-00_MC3E-KTLX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4" b="5866"/>
          <a:stretch/>
        </p:blipFill>
        <p:spPr>
          <a:xfrm>
            <a:off x="-1" y="0"/>
            <a:ext cx="6684369" cy="606552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934200" y="609599"/>
            <a:ext cx="20116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May 23:</a:t>
            </a:r>
          </a:p>
          <a:p>
            <a:r>
              <a:rPr lang="en-US" dirty="0" smtClean="0"/>
              <a:t>Surface low pushed into OK panhandle, interacting with dry line and firing convection; several cells along dry line became </a:t>
            </a:r>
            <a:r>
              <a:rPr lang="en-US" dirty="0" err="1" smtClean="0"/>
              <a:t>supercells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52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Slipstream.thmx</Template>
  <TotalTime>6285</TotalTime>
  <Words>237</Words>
  <Application>Microsoft Office PowerPoint</Application>
  <PresentationFormat>On-screen Show (4:3)</PresentationFormat>
  <Paragraphs>34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Office Theme</vt:lpstr>
      <vt:lpstr>Module</vt:lpstr>
      <vt:lpstr>1_Office Theme</vt:lpstr>
      <vt:lpstr>PowerPoint Presentation</vt:lpstr>
      <vt:lpstr>    </vt:lpstr>
      <vt:lpstr>    </vt:lpstr>
      <vt:lpstr>CIP Processing</vt:lpstr>
      <vt:lpstr>PowerPoint Presentation</vt:lpstr>
      <vt:lpstr>Integrate HVPS3 data into analysis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Dependence of Gamma Fitting Parameters on Environment</dc:title>
  <dc:creator>Wu</dc:creator>
  <cp:lastModifiedBy>mcfarq</cp:lastModifiedBy>
  <cp:revision>137</cp:revision>
  <dcterms:created xsi:type="dcterms:W3CDTF">2013-09-30T15:27:20Z</dcterms:created>
  <dcterms:modified xsi:type="dcterms:W3CDTF">2016-02-20T04:13:39Z</dcterms:modified>
</cp:coreProperties>
</file>

<file path=docProps/thumbnail.jpeg>
</file>